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8401-7564-4A2E-B1DE-E64EFE1EBC02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0CBD-70DF-47DA-BA04-C2C4386E0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9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8401-7564-4A2E-B1DE-E64EFE1EBC02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0CBD-70DF-47DA-BA04-C2C4386E0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67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8401-7564-4A2E-B1DE-E64EFE1EBC02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0CBD-70DF-47DA-BA04-C2C4386E0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31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8401-7564-4A2E-B1DE-E64EFE1EBC02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0CBD-70DF-47DA-BA04-C2C4386E0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66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8401-7564-4A2E-B1DE-E64EFE1EBC02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0CBD-70DF-47DA-BA04-C2C4386E0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06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8401-7564-4A2E-B1DE-E64EFE1EBC02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0CBD-70DF-47DA-BA04-C2C4386E0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314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8401-7564-4A2E-B1DE-E64EFE1EBC02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0CBD-70DF-47DA-BA04-C2C4386E0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95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8401-7564-4A2E-B1DE-E64EFE1EBC02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0CBD-70DF-47DA-BA04-C2C4386E0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265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8401-7564-4A2E-B1DE-E64EFE1EBC02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0CBD-70DF-47DA-BA04-C2C4386E0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67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8401-7564-4A2E-B1DE-E64EFE1EBC02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0CBD-70DF-47DA-BA04-C2C4386E0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42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8401-7564-4A2E-B1DE-E64EFE1EBC02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0CBD-70DF-47DA-BA04-C2C4386E0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05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38401-7564-4A2E-B1DE-E64EFE1EBC02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50CBD-70DF-47DA-BA04-C2C4386E0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639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/>
          <p:nvPr/>
        </p:nvGrpSpPr>
        <p:grpSpPr>
          <a:xfrm>
            <a:off x="-19050" y="0"/>
            <a:ext cx="12211050" cy="6858000"/>
            <a:chOff x="-19050" y="0"/>
            <a:chExt cx="12211050" cy="6858000"/>
          </a:xfrm>
        </p:grpSpPr>
        <p:pic>
          <p:nvPicPr>
            <p:cNvPr id="1026" name="Picture 2" descr="https://www.lerenmetconvoy.nl/images/platform/visual-grid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36" t="20834" r="17660" b="55044"/>
            <a:stretch/>
          </p:blipFill>
          <p:spPr bwMode="auto">
            <a:xfrm>
              <a:off x="-19050" y="0"/>
              <a:ext cx="12211050" cy="2095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s://www.lerenmetconvoy.nl/images/platform/visual-grid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36" t="20834" r="81833" b="219"/>
            <a:stretch/>
          </p:blipFill>
          <p:spPr bwMode="auto">
            <a:xfrm>
              <a:off x="-19050" y="0"/>
              <a:ext cx="1343025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s://www.lerenmetconvoy.nl/images/platform/visual-grid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980" t="60747" r="17660" b="219"/>
            <a:stretch/>
          </p:blipFill>
          <p:spPr bwMode="auto">
            <a:xfrm>
              <a:off x="8743950" y="3467100"/>
              <a:ext cx="3448050" cy="3390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s://www.lerenmetconvoy.nl/images/platform/visual-grid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36" t="84869" r="73228" b="219"/>
            <a:stretch/>
          </p:blipFill>
          <p:spPr bwMode="auto">
            <a:xfrm>
              <a:off x="-19050" y="5562600"/>
              <a:ext cx="2800350" cy="1295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1524000" y="2881200"/>
            <a:ext cx="9144000" cy="1790246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chemeClr val="bg1"/>
                </a:solidFill>
                <a:latin typeface="Myriad Pro" panose="020B0503030403020204" pitchFamily="34" charset="0"/>
              </a:rPr>
              <a:t>VPS Personeel Organisatie </a:t>
            </a:r>
            <a:r>
              <a:rPr lang="nl-NL" sz="4000" b="1" dirty="0">
                <a:solidFill>
                  <a:schemeClr val="bg1"/>
                </a:solidFill>
                <a:latin typeface="Myriad Pro" panose="020B0503030403020204" pitchFamily="34" charset="0"/>
              </a:rPr>
              <a:t/>
            </a:r>
            <a:br>
              <a:rPr lang="nl-NL" sz="4000" b="1" dirty="0">
                <a:solidFill>
                  <a:schemeClr val="bg1"/>
                </a:solidFill>
                <a:latin typeface="Myriad Pro" panose="020B0503030403020204" pitchFamily="34" charset="0"/>
              </a:rPr>
            </a:br>
            <a:r>
              <a:rPr lang="nl-NL" sz="2400">
                <a:solidFill>
                  <a:schemeClr val="bg1"/>
                </a:solidFill>
                <a:latin typeface="Myriad Pro" panose="020B0503030403020204" pitchFamily="34" charset="0"/>
              </a:rPr>
              <a:t>Editie </a:t>
            </a:r>
            <a:r>
              <a:rPr lang="nl-NL" sz="2400" smtClean="0">
                <a:solidFill>
                  <a:schemeClr val="bg1"/>
                </a:solidFill>
                <a:latin typeface="Myriad Pro" panose="020B0503030403020204" pitchFamily="34" charset="0"/>
              </a:rPr>
              <a:t>2024-2025</a:t>
            </a:r>
            <a:r>
              <a:rPr lang="nl-NL" sz="4000" dirty="0">
                <a:solidFill>
                  <a:schemeClr val="bg1"/>
                </a:solidFill>
                <a:latin typeface="Myriad Pro" panose="020B0503030403020204" pitchFamily="34" charset="0"/>
              </a:rPr>
              <a:t/>
            </a:r>
            <a:br>
              <a:rPr lang="nl-NL" sz="4000" dirty="0">
                <a:solidFill>
                  <a:schemeClr val="bg1"/>
                </a:solidFill>
                <a:latin typeface="Myriad Pro" panose="020B0503030403020204" pitchFamily="34" charset="0"/>
              </a:rPr>
            </a:br>
            <a:endParaRPr lang="nl-NL" sz="40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1514475" y="4495398"/>
            <a:ext cx="9144000" cy="1655762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  <a:latin typeface="Myriad Pro" panose="020B0503030403020204" pitchFamily="34" charset="0"/>
              </a:rPr>
              <a:t>Hoofdstuk 4: Administratieve organisatie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1" b="37920"/>
          <a:stretch/>
        </p:blipFill>
        <p:spPr>
          <a:xfrm>
            <a:off x="4860705" y="1849332"/>
            <a:ext cx="2451540" cy="74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6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>
            <a:off x="9410700" y="4717142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 rot="10800000">
            <a:off x="0" y="-3969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9943"/>
            <a:ext cx="10515599" cy="1325563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Myriad Pro" panose="020B0503030403020204" pitchFamily="34" charset="0"/>
              </a:rPr>
              <a:t>Functiescheiding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876424"/>
            <a:ext cx="10325100" cy="41576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200" dirty="0">
                <a:solidFill>
                  <a:schemeClr val="bg1"/>
                </a:solidFill>
              </a:rPr>
              <a:t>Soorten functies: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Beschikkende functie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Bewarende functie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Uitvoerende functie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Registrerende functie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Controlerende functie</a:t>
            </a:r>
          </a:p>
          <a:p>
            <a:pPr marL="342900" indent="-342900">
              <a:lnSpc>
                <a:spcPct val="150000"/>
              </a:lnSpc>
            </a:pPr>
            <a:endParaRPr lang="nl-NL" sz="2200" dirty="0">
              <a:solidFill>
                <a:schemeClr val="bg1"/>
              </a:solidFill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1" b="37920"/>
          <a:stretch/>
        </p:blipFill>
        <p:spPr>
          <a:xfrm>
            <a:off x="9790766" y="250697"/>
            <a:ext cx="2028269" cy="61595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5982" y="6489526"/>
            <a:ext cx="736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  <a:latin typeface="Myriad Pro" panose="020B0503030403020204" pitchFamily="34" charset="0"/>
              </a:rPr>
              <a:t>VPS Personeel Organisatie:  Hoofdstuk 4 – Administratieve organisatie</a:t>
            </a:r>
          </a:p>
          <a:p>
            <a:pPr algn="ctr"/>
            <a:endParaRPr lang="nl-NL" sz="1200" i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278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>
            <a:off x="9410700" y="4717142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 rot="10800000">
            <a:off x="0" y="-3969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9943"/>
            <a:ext cx="10515599" cy="1325563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Myriad Pro" panose="020B0503030403020204" pitchFamily="34" charset="0"/>
              </a:rPr>
              <a:t>Functiescheiding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876424"/>
            <a:ext cx="5194818" cy="41576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200" dirty="0">
                <a:solidFill>
                  <a:schemeClr val="bg1"/>
                </a:solidFill>
              </a:rPr>
              <a:t>Voorbeelden: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 err="1">
                <a:solidFill>
                  <a:schemeClr val="bg1"/>
                </a:solidFill>
              </a:rPr>
              <a:t>Verbandscontroles</a:t>
            </a:r>
            <a:endParaRPr lang="nl-NL" sz="22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Aanwezigheidscontroles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Invoercontroles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Bevoegdheidscontroles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Controles met opgaven van derden</a:t>
            </a: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1" b="37920"/>
          <a:stretch/>
        </p:blipFill>
        <p:spPr>
          <a:xfrm>
            <a:off x="9790766" y="250697"/>
            <a:ext cx="2028269" cy="61595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5982" y="6489526"/>
            <a:ext cx="736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  <a:latin typeface="Myriad Pro" panose="020B0503030403020204" pitchFamily="34" charset="0"/>
              </a:rPr>
              <a:t>VPS Personeel Organisatie:  Hoofdstuk 4 – Administratieve organisatie</a:t>
            </a:r>
          </a:p>
          <a:p>
            <a:pPr algn="ctr"/>
            <a:endParaRPr lang="nl-NL" sz="1200" i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6337819" y="2283101"/>
            <a:ext cx="4152900" cy="406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bg1"/>
                </a:solidFill>
              </a:rPr>
              <a:t>Voortgangscontroles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bg1"/>
                </a:solidFill>
              </a:rPr>
              <a:t>Cijferbeoordelingen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bg1"/>
                </a:solidFill>
              </a:rPr>
              <a:t>Inventarisaties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bg1"/>
                </a:solidFill>
              </a:rPr>
              <a:t>Ontstaanscontroles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bg1"/>
                </a:solidFill>
              </a:rPr>
              <a:t>Afloopcontroles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nl-NL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153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>
            <a:off x="9410700" y="4717142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 rot="10800000">
            <a:off x="0" y="-3969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9943"/>
            <a:ext cx="10515599" cy="1325563"/>
          </a:xfrm>
        </p:spPr>
        <p:txBody>
          <a:bodyPr/>
          <a:lstStyle/>
          <a:p>
            <a:pPr algn="ctr"/>
            <a:r>
              <a:rPr lang="nl-NL" b="1" dirty="0" err="1">
                <a:solidFill>
                  <a:schemeClr val="bg1"/>
                </a:solidFill>
                <a:latin typeface="Myriad Pro" panose="020B0503030403020204" pitchFamily="34" charset="0"/>
              </a:rPr>
              <a:t>Verbandscontroles</a:t>
            </a:r>
            <a:r>
              <a:rPr lang="nl-NL" b="1" dirty="0">
                <a:solidFill>
                  <a:schemeClr val="bg1"/>
                </a:solidFill>
                <a:latin typeface="Myriad Pro" panose="020B0503030403020204" pitchFamily="34" charset="0"/>
              </a:rPr>
              <a:t> (1)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876424"/>
            <a:ext cx="10325100" cy="415766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Worden uitgevoerd om achteraf vast te stellen of er – bewust of onbewust – fouten zijn gemaakt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Bekendste: BETA-formule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200" dirty="0">
                <a:solidFill>
                  <a:schemeClr val="bg1"/>
                </a:solidFill>
              </a:rPr>
              <a:t>Beginstand -/- Eindstand (toestanden) +/+ Toename  (gebeurtenis) =  Afname (gebeurtenis)</a:t>
            </a:r>
          </a:p>
          <a:p>
            <a:pPr marL="342900" indent="-342900">
              <a:lnSpc>
                <a:spcPct val="150000"/>
              </a:lnSpc>
            </a:pPr>
            <a:endParaRPr lang="nl-NL" sz="22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</a:pPr>
            <a:endParaRPr lang="nl-NL" sz="2200" dirty="0">
              <a:solidFill>
                <a:schemeClr val="bg1"/>
              </a:solidFill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1" b="37920"/>
          <a:stretch/>
        </p:blipFill>
        <p:spPr>
          <a:xfrm>
            <a:off x="9790766" y="250697"/>
            <a:ext cx="2028269" cy="61595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5982" y="6489526"/>
            <a:ext cx="736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  <a:latin typeface="Myriad Pro" panose="020B0503030403020204" pitchFamily="34" charset="0"/>
              </a:rPr>
              <a:t>VPS Personeel Organisatie:  Hoofdstuk 4 – Administratieve organisatie</a:t>
            </a:r>
          </a:p>
          <a:p>
            <a:pPr algn="ctr"/>
            <a:endParaRPr lang="nl-NL" sz="1200" i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6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>
            <a:off x="9410700" y="4717142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 rot="10800000">
            <a:off x="0" y="-3969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9943"/>
            <a:ext cx="10515599" cy="1325563"/>
          </a:xfrm>
        </p:spPr>
        <p:txBody>
          <a:bodyPr/>
          <a:lstStyle/>
          <a:p>
            <a:pPr algn="ctr"/>
            <a:r>
              <a:rPr lang="nl-NL" b="1" dirty="0" err="1">
                <a:solidFill>
                  <a:schemeClr val="bg1"/>
                </a:solidFill>
                <a:latin typeface="Myriad Pro" panose="020B0503030403020204" pitchFamily="34" charset="0"/>
              </a:rPr>
              <a:t>Verbandscontroles</a:t>
            </a:r>
            <a:r>
              <a:rPr lang="nl-NL" b="1" dirty="0">
                <a:solidFill>
                  <a:schemeClr val="bg1"/>
                </a:solidFill>
                <a:latin typeface="Myriad Pro" panose="020B0503030403020204" pitchFamily="34" charset="0"/>
              </a:rPr>
              <a:t>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876424"/>
            <a:ext cx="10325100" cy="41576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200" dirty="0">
                <a:solidFill>
                  <a:schemeClr val="bg1"/>
                </a:solidFill>
              </a:rPr>
              <a:t>In loonadministratie: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Brutoloon op verzamelloonstaat = geboekte brutoloon op basis van loonjournaalpost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Nettolonen op loonjournaalpost = betaalde nettolonen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Bedrag aan loonbelasting op aangifte = bedrag aan ingehouden loonbelasting op loonjournaalpost</a:t>
            </a: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1" b="37920"/>
          <a:stretch/>
        </p:blipFill>
        <p:spPr>
          <a:xfrm>
            <a:off x="9790766" y="250697"/>
            <a:ext cx="2028269" cy="61595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5982" y="6489526"/>
            <a:ext cx="736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  <a:latin typeface="Myriad Pro" panose="020B0503030403020204" pitchFamily="34" charset="0"/>
              </a:rPr>
              <a:t>VPS Personeel Organisatie:  Hoofdstuk 4 – Administratieve organisatie</a:t>
            </a:r>
          </a:p>
          <a:p>
            <a:pPr algn="ctr"/>
            <a:endParaRPr lang="nl-NL" sz="1200" i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7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>
            <a:off x="9410700" y="4717142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 rot="10800000">
            <a:off x="0" y="-3969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9943"/>
            <a:ext cx="10515599" cy="1325563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Myriad Pro" panose="020B0503030403020204" pitchFamily="34" charset="0"/>
              </a:rPr>
              <a:t>Administratieve organisatie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876424"/>
            <a:ext cx="10325100" cy="415766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Gehele pakket aan organisatorische maatregelen gericht op goede informatievoorziening voor besturen, beheersen en laten uitvoeren van alle bedrijfsprocessen in onderneming, inclusief achteraf verantwoording afleggen hierover</a:t>
            </a:r>
          </a:p>
          <a:p>
            <a:pPr marL="342900" indent="-342900">
              <a:lnSpc>
                <a:spcPct val="150000"/>
              </a:lnSpc>
            </a:pP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5982" y="6489526"/>
            <a:ext cx="7361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  <a:latin typeface="Myriad Pro" panose="020B0503030403020204" pitchFamily="34" charset="0"/>
              </a:rPr>
              <a:t>VPS Personeel Organisatie:  Hoofdstuk 4 – Administratieve organisatie</a:t>
            </a: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1" b="37920"/>
          <a:stretch/>
        </p:blipFill>
        <p:spPr>
          <a:xfrm>
            <a:off x="9790766" y="250697"/>
            <a:ext cx="2028269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2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>
            <a:off x="9410700" y="4717142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 rot="10800000">
            <a:off x="0" y="-3969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9943"/>
            <a:ext cx="10515599" cy="1325563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Myriad Pro" panose="020B0503030403020204" pitchFamily="34" charset="0"/>
              </a:rPr>
              <a:t>Inrichting administratieve organisatie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876424"/>
            <a:ext cx="10325100" cy="415766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Huidige processen zijn uitgangspunt</a:t>
            </a:r>
          </a:p>
          <a:p>
            <a:pPr marL="342900" indent="-342900"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Aansluiten bij in de praktijk ontwikkelde systemen</a:t>
            </a:r>
          </a:p>
          <a:p>
            <a:pPr marL="342900" indent="-342900"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Typologiemodel van Starreveld</a:t>
            </a:r>
          </a:p>
          <a:p>
            <a:pPr marL="342900" indent="-342900">
              <a:lnSpc>
                <a:spcPct val="150000"/>
              </a:lnSpc>
            </a:pPr>
            <a:endParaRPr lang="nl-NL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</a:pP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1" b="37920"/>
          <a:stretch/>
        </p:blipFill>
        <p:spPr>
          <a:xfrm>
            <a:off x="9790766" y="250697"/>
            <a:ext cx="2028269" cy="61595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5982" y="6489526"/>
            <a:ext cx="736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  <a:latin typeface="Myriad Pro" panose="020B0503030403020204" pitchFamily="34" charset="0"/>
              </a:rPr>
              <a:t>VPS Personeel Organisatie:  Hoofdstuk 4 – Administratieve organisatie</a:t>
            </a:r>
          </a:p>
          <a:p>
            <a:pPr algn="ctr"/>
            <a:endParaRPr lang="nl-NL" sz="1200" i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25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>
            <a:off x="9410700" y="4717142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 rot="10800000">
            <a:off x="0" y="-3969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9943"/>
            <a:ext cx="10515599" cy="1325563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Myriad Pro" panose="020B0503030403020204" pitchFamily="34" charset="0"/>
              </a:rPr>
              <a:t>Typologiemodel van Starreveld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876424"/>
            <a:ext cx="10325100" cy="41576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400" dirty="0">
                <a:solidFill>
                  <a:schemeClr val="bg1"/>
                </a:solidFill>
              </a:rPr>
              <a:t>Hoofdtypen ondernemingen:</a:t>
            </a:r>
          </a:p>
          <a:p>
            <a:pPr marL="342900" indent="-342900"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Handelsonderneming</a:t>
            </a:r>
          </a:p>
          <a:p>
            <a:pPr marL="342900" indent="-342900"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Dienstverlenende onderneming</a:t>
            </a:r>
          </a:p>
          <a:p>
            <a:pPr marL="342900" indent="-342900"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Agrarische onderneming</a:t>
            </a:r>
          </a:p>
          <a:p>
            <a:pPr marL="342900" indent="-342900"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Productieonderneming</a:t>
            </a:r>
          </a:p>
          <a:p>
            <a:pPr marL="342900" indent="-342900">
              <a:lnSpc>
                <a:spcPct val="150000"/>
              </a:lnSpc>
            </a:pPr>
            <a:r>
              <a:rPr lang="nl-NL" sz="2400" dirty="0">
                <a:solidFill>
                  <a:schemeClr val="bg1"/>
                </a:solidFill>
              </a:rPr>
              <a:t>Financiële instelling</a:t>
            </a: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1" b="37920"/>
          <a:stretch/>
        </p:blipFill>
        <p:spPr>
          <a:xfrm>
            <a:off x="9790766" y="250697"/>
            <a:ext cx="2028269" cy="61595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5982" y="6489526"/>
            <a:ext cx="736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  <a:latin typeface="Myriad Pro" panose="020B0503030403020204" pitchFamily="34" charset="0"/>
              </a:rPr>
              <a:t>VPS Personeel Organisatie:  Hoofdstuk 4 – Administratieve organisatie</a:t>
            </a:r>
          </a:p>
          <a:p>
            <a:pPr algn="ctr"/>
            <a:endParaRPr lang="nl-NL" sz="1200" i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75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>
            <a:off x="9410700" y="4717142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 rot="10800000">
            <a:off x="0" y="-3969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9943"/>
            <a:ext cx="10515599" cy="1325563"/>
          </a:xfrm>
        </p:spPr>
        <p:txBody>
          <a:bodyPr/>
          <a:lstStyle/>
          <a:p>
            <a:pPr algn="ctr"/>
            <a:r>
              <a:rPr lang="nl-NL" b="1" dirty="0" err="1">
                <a:solidFill>
                  <a:schemeClr val="bg1"/>
                </a:solidFill>
                <a:latin typeface="Myriad Pro" panose="020B0503030403020204" pitchFamily="34" charset="0"/>
              </a:rPr>
              <a:t>Waardenrkingloop</a:t>
            </a:r>
            <a:endParaRPr lang="nl-NL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876424"/>
            <a:ext cx="10325100" cy="415766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Twee belangrijke ‘bewegingen’: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200" dirty="0">
                <a:solidFill>
                  <a:schemeClr val="bg1"/>
                </a:solidFill>
              </a:rPr>
              <a:t>geldbeweging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200" dirty="0">
                <a:solidFill>
                  <a:schemeClr val="bg1"/>
                </a:solidFill>
              </a:rPr>
              <a:t>goederenbeweging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Nauw verband tussen geld- en goederenbeweging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Samen: </a:t>
            </a:r>
            <a:r>
              <a:rPr lang="nl-NL" sz="2200" b="1" dirty="0">
                <a:solidFill>
                  <a:schemeClr val="bg1"/>
                </a:solidFill>
              </a:rPr>
              <a:t>waardenkringloop </a:t>
            </a:r>
            <a:r>
              <a:rPr lang="nl-NL" sz="2200" dirty="0">
                <a:solidFill>
                  <a:schemeClr val="bg1"/>
                </a:solidFill>
              </a:rPr>
              <a:t>van onderneming</a:t>
            </a:r>
          </a:p>
          <a:p>
            <a:pPr marL="342900" indent="-342900">
              <a:lnSpc>
                <a:spcPct val="150000"/>
              </a:lnSpc>
            </a:pPr>
            <a:endParaRPr lang="nl-NL" sz="22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</a:pPr>
            <a:endParaRPr lang="nl-NL" sz="2200" dirty="0">
              <a:solidFill>
                <a:schemeClr val="bg1"/>
              </a:solidFill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1" b="37920"/>
          <a:stretch/>
        </p:blipFill>
        <p:spPr>
          <a:xfrm>
            <a:off x="9790766" y="250697"/>
            <a:ext cx="2028269" cy="61595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5982" y="6489526"/>
            <a:ext cx="736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  <a:latin typeface="Myriad Pro" panose="020B0503030403020204" pitchFamily="34" charset="0"/>
              </a:rPr>
              <a:t>VPS Personeel Organisatie:  Hoofdstuk 4 – Administratieve organisatie</a:t>
            </a:r>
          </a:p>
          <a:p>
            <a:pPr algn="ctr"/>
            <a:endParaRPr lang="nl-NL" sz="1200" i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69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>
            <a:off x="9410700" y="4717142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 rot="10800000">
            <a:off x="0" y="-3969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9943"/>
            <a:ext cx="10515599" cy="1325563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Myriad Pro" panose="020B0503030403020204" pitchFamily="34" charset="0"/>
              </a:rPr>
              <a:t>Interne controle (1)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876424"/>
            <a:ext cx="10325100" cy="415766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Controle namens management van onderneming op activiteiten en handelingen van medewerkers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Dient om fraude en menselijke fouten te signaleren en te beperken </a:t>
            </a:r>
          </a:p>
          <a:p>
            <a:pPr marL="342900" indent="-342900">
              <a:lnSpc>
                <a:spcPct val="150000"/>
              </a:lnSpc>
            </a:pPr>
            <a:endParaRPr lang="nl-NL" sz="22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</a:pPr>
            <a:endParaRPr lang="nl-NL" sz="2200" dirty="0">
              <a:solidFill>
                <a:schemeClr val="bg1"/>
              </a:solidFill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1" b="37920"/>
          <a:stretch/>
        </p:blipFill>
        <p:spPr>
          <a:xfrm>
            <a:off x="9790766" y="250697"/>
            <a:ext cx="2028269" cy="61595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5982" y="6489526"/>
            <a:ext cx="736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  <a:latin typeface="Myriad Pro" panose="020B0503030403020204" pitchFamily="34" charset="0"/>
              </a:rPr>
              <a:t>VPS Personeel Organisatie:  Hoofdstuk 4 – Administratieve organisatie</a:t>
            </a:r>
          </a:p>
          <a:p>
            <a:pPr algn="ctr"/>
            <a:endParaRPr lang="nl-NL" sz="1200" i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3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>
            <a:off x="9410700" y="4717142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 rot="10800000">
            <a:off x="0" y="-3969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9943"/>
            <a:ext cx="10515599" cy="1325563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Myriad Pro" panose="020B0503030403020204" pitchFamily="34" charset="0"/>
              </a:rPr>
              <a:t>Interne controle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876424"/>
            <a:ext cx="10325100" cy="41576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200" dirty="0">
                <a:solidFill>
                  <a:schemeClr val="bg1"/>
                </a:solidFill>
              </a:rPr>
              <a:t>Groepen maatregelen: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b="1" dirty="0">
                <a:solidFill>
                  <a:schemeClr val="bg1"/>
                </a:solidFill>
              </a:rPr>
              <a:t>Organisatorische maatregelen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200" dirty="0">
                <a:solidFill>
                  <a:schemeClr val="bg1"/>
                </a:solidFill>
              </a:rPr>
              <a:t>vooraf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200" dirty="0">
                <a:solidFill>
                  <a:schemeClr val="bg1"/>
                </a:solidFill>
              </a:rPr>
              <a:t>doel: voorkomen ongewenste handelingen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b="1" dirty="0">
                <a:solidFill>
                  <a:schemeClr val="bg1"/>
                </a:solidFill>
              </a:rPr>
              <a:t>Controlehandelingen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200" dirty="0">
                <a:solidFill>
                  <a:schemeClr val="bg1"/>
                </a:solidFill>
              </a:rPr>
              <a:t>achteraf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200" dirty="0">
                <a:solidFill>
                  <a:schemeClr val="bg1"/>
                </a:solidFill>
              </a:rPr>
              <a:t>doel: fraude opsporen en/of beoordelen of medewerkers fouten hebben gemaakt</a:t>
            </a: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1" b="37920"/>
          <a:stretch/>
        </p:blipFill>
        <p:spPr>
          <a:xfrm>
            <a:off x="9790766" y="250697"/>
            <a:ext cx="2028269" cy="61595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5982" y="6489526"/>
            <a:ext cx="736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  <a:latin typeface="Myriad Pro" panose="020B0503030403020204" pitchFamily="34" charset="0"/>
              </a:rPr>
              <a:t>VPS Personeel Organisatie:  Hoofdstuk 4 – Administratieve organisatie</a:t>
            </a:r>
          </a:p>
          <a:p>
            <a:pPr algn="ctr"/>
            <a:endParaRPr lang="nl-NL" sz="1200" i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319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>
            <a:off x="9410700" y="4717142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 rot="10800000">
            <a:off x="0" y="-3969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9943"/>
            <a:ext cx="10515599" cy="1325563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Myriad Pro" panose="020B0503030403020204" pitchFamily="34" charset="0"/>
              </a:rPr>
              <a:t>Organisatorische maatregelen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876424"/>
            <a:ext cx="10325100" cy="41576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200" dirty="0">
                <a:solidFill>
                  <a:schemeClr val="bg1"/>
                </a:solidFill>
              </a:rPr>
              <a:t>Voorbeelden: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Duidelijke instructies en richtlijnen opstellen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Bevoegdheden schriftelijk vastleggen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Gebruikersnamen en wachtwoorden hanteren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Ruimten waarin geld of goederen worden bewaard afsluiten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 err="1">
                <a:solidFill>
                  <a:schemeClr val="bg1"/>
                </a:solidFill>
              </a:rPr>
              <a:t>Controletechnische</a:t>
            </a:r>
            <a:r>
              <a:rPr lang="nl-NL" sz="2200" dirty="0">
                <a:solidFill>
                  <a:schemeClr val="bg1"/>
                </a:solidFill>
              </a:rPr>
              <a:t> functiescheidingen aanbrengen</a:t>
            </a:r>
          </a:p>
          <a:p>
            <a:pPr marL="342900" indent="-342900">
              <a:lnSpc>
                <a:spcPct val="150000"/>
              </a:lnSpc>
            </a:pPr>
            <a:endParaRPr lang="nl-NL" sz="22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</a:pPr>
            <a:endParaRPr lang="nl-NL" sz="2200" dirty="0">
              <a:solidFill>
                <a:schemeClr val="bg1"/>
              </a:solidFill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1" b="37920"/>
          <a:stretch/>
        </p:blipFill>
        <p:spPr>
          <a:xfrm>
            <a:off x="9790766" y="250697"/>
            <a:ext cx="2028269" cy="61595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5982" y="6489526"/>
            <a:ext cx="736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  <a:latin typeface="Myriad Pro" panose="020B0503030403020204" pitchFamily="34" charset="0"/>
              </a:rPr>
              <a:t>VPS Personeel Organisatie:  Hoofdstuk 4 – Administratieve organisatie</a:t>
            </a:r>
          </a:p>
          <a:p>
            <a:pPr algn="ctr"/>
            <a:endParaRPr lang="nl-NL" sz="1200" i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702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>
            <a:off x="9410700" y="4717142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www.lerenmetconvoy.nl/images/platform/visual-gr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8" t="68783" r="18019"/>
          <a:stretch/>
        </p:blipFill>
        <p:spPr bwMode="auto">
          <a:xfrm rot="10800000">
            <a:off x="0" y="-3969"/>
            <a:ext cx="2781300" cy="21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9943"/>
            <a:ext cx="10515599" cy="1325563"/>
          </a:xfrm>
        </p:spPr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Myriad Pro" panose="020B0503030403020204" pitchFamily="34" charset="0"/>
              </a:rPr>
              <a:t>Functiescheiding (1)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876424"/>
            <a:ext cx="10325100" cy="415766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Bij één transactie (én de vastlegging hiervan) minimaal twee mensen met een tegengesteld belang betrekken</a:t>
            </a:r>
          </a:p>
          <a:p>
            <a:pPr marL="342900" indent="-342900">
              <a:lnSpc>
                <a:spcPct val="150000"/>
              </a:lnSpc>
            </a:pPr>
            <a:r>
              <a:rPr lang="nl-NL" sz="2200" dirty="0">
                <a:solidFill>
                  <a:schemeClr val="bg1"/>
                </a:solidFill>
              </a:rPr>
              <a:t>Doel: elimineren van mogelijkheden om een fout te maken of te frauderen </a:t>
            </a:r>
            <a:br>
              <a:rPr lang="nl-NL" sz="2200" dirty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zónder dat dit wordt gesignaleerd</a:t>
            </a:r>
          </a:p>
          <a:p>
            <a:pPr marL="342900" indent="-342900">
              <a:lnSpc>
                <a:spcPct val="150000"/>
              </a:lnSpc>
            </a:pPr>
            <a:endParaRPr lang="nl-NL" sz="22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</a:pPr>
            <a:endParaRPr lang="nl-NL" sz="2200" dirty="0">
              <a:solidFill>
                <a:schemeClr val="bg1"/>
              </a:solidFill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1" b="37920"/>
          <a:stretch/>
        </p:blipFill>
        <p:spPr>
          <a:xfrm>
            <a:off x="9790766" y="250697"/>
            <a:ext cx="2028269" cy="61595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5982" y="6489526"/>
            <a:ext cx="736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  <a:latin typeface="Myriad Pro" panose="020B0503030403020204" pitchFamily="34" charset="0"/>
              </a:rPr>
              <a:t>VPS Personeel Organisatie:  Hoofdstuk 4 – Administratieve organisatie</a:t>
            </a:r>
          </a:p>
          <a:p>
            <a:pPr algn="ctr"/>
            <a:endParaRPr lang="nl-NL" sz="1200" i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8503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434</Words>
  <Application>Microsoft Office PowerPoint</Application>
  <PresentationFormat>Breedbeeld</PresentationFormat>
  <Paragraphs>82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Myriad Pro</vt:lpstr>
      <vt:lpstr>Wingdings</vt:lpstr>
      <vt:lpstr>Kantoorthema</vt:lpstr>
      <vt:lpstr>VPS Personeel Organisatie  Editie 2024-2025 </vt:lpstr>
      <vt:lpstr>Administratieve organisatie</vt:lpstr>
      <vt:lpstr>Inrichting administratieve organisatie</vt:lpstr>
      <vt:lpstr>Typologiemodel van Starreveld</vt:lpstr>
      <vt:lpstr>Waardenrkingloop</vt:lpstr>
      <vt:lpstr>Interne controle (1)</vt:lpstr>
      <vt:lpstr>Interne controle (2)</vt:lpstr>
      <vt:lpstr>Organisatorische maatregelen</vt:lpstr>
      <vt:lpstr>Functiescheiding (1)</vt:lpstr>
      <vt:lpstr>Functiescheiding (2)</vt:lpstr>
      <vt:lpstr>Functiescheiding (2)</vt:lpstr>
      <vt:lpstr>Verbandscontroles (1)</vt:lpstr>
      <vt:lpstr>Verbandscontroles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Vakopleiding Payroll Services  Personeel Organisatie Communicatie Editie 2022-2023</dc:title>
  <dc:creator>Nicolas Cediey</dc:creator>
  <cp:lastModifiedBy>Mindy van der Wulp</cp:lastModifiedBy>
  <cp:revision>7</cp:revision>
  <dcterms:created xsi:type="dcterms:W3CDTF">2022-05-19T07:20:58Z</dcterms:created>
  <dcterms:modified xsi:type="dcterms:W3CDTF">2024-06-12T14:39:32Z</dcterms:modified>
</cp:coreProperties>
</file>